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1" r:id="rId4"/>
  </p:sldMasterIdLst>
  <p:notesMasterIdLst>
    <p:notesMasterId r:id="rId16"/>
  </p:notesMasterIdLst>
  <p:handoutMasterIdLst>
    <p:handoutMasterId r:id="rId17"/>
  </p:handoutMasterIdLst>
  <p:sldIdLst>
    <p:sldId id="256" r:id="rId5"/>
    <p:sldId id="277" r:id="rId6"/>
    <p:sldId id="261" r:id="rId7"/>
    <p:sldId id="262" r:id="rId8"/>
    <p:sldId id="289" r:id="rId9"/>
    <p:sldId id="278" r:id="rId10"/>
    <p:sldId id="266" r:id="rId11"/>
    <p:sldId id="292" r:id="rId12"/>
    <p:sldId id="294" r:id="rId13"/>
    <p:sldId id="276" r:id="rId14"/>
    <p:sldId id="29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5FC2"/>
    <a:srgbClr val="762EB1"/>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09" autoAdjust="0"/>
  </p:normalViewPr>
  <p:slideViewPr>
    <p:cSldViewPr snapToGrid="0">
      <p:cViewPr varScale="1">
        <p:scale>
          <a:sx n="86" d="100"/>
          <a:sy n="86" d="100"/>
        </p:scale>
        <p:origin x="514" y="67"/>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ip giri" userId="eca1e0e0b2717d4f" providerId="LiveId" clId="{B59D03F5-2910-43B6-92D8-6C6F5AA841DE}"/>
    <pc:docChg chg="undo custSel addSld delSld modSld sldOrd">
      <pc:chgData name="Sudip giri" userId="eca1e0e0b2717d4f" providerId="LiveId" clId="{B59D03F5-2910-43B6-92D8-6C6F5AA841DE}" dt="2024-01-22T09:13:00.924" v="259" actId="47"/>
      <pc:docMkLst>
        <pc:docMk/>
      </pc:docMkLst>
      <pc:sldChg chg="modSp mod">
        <pc:chgData name="Sudip giri" userId="eca1e0e0b2717d4f" providerId="LiveId" clId="{B59D03F5-2910-43B6-92D8-6C6F5AA841DE}" dt="2024-01-22T06:55:54.667" v="239" actId="14100"/>
        <pc:sldMkLst>
          <pc:docMk/>
          <pc:sldMk cId="1738561688" sldId="261"/>
        </pc:sldMkLst>
        <pc:picChg chg="mod">
          <ac:chgData name="Sudip giri" userId="eca1e0e0b2717d4f" providerId="LiveId" clId="{B59D03F5-2910-43B6-92D8-6C6F5AA841DE}" dt="2024-01-22T06:55:54.667" v="239" actId="14100"/>
          <ac:picMkLst>
            <pc:docMk/>
            <pc:sldMk cId="1738561688" sldId="261"/>
            <ac:picMk id="21" creationId="{7A0FD6DD-A9AF-3908-44FB-32849547081E}"/>
          </ac:picMkLst>
        </pc:picChg>
      </pc:sldChg>
      <pc:sldChg chg="modSp mod">
        <pc:chgData name="Sudip giri" userId="eca1e0e0b2717d4f" providerId="LiveId" clId="{B59D03F5-2910-43B6-92D8-6C6F5AA841DE}" dt="2024-01-22T06:56:01.889" v="240" actId="14100"/>
        <pc:sldMkLst>
          <pc:docMk/>
          <pc:sldMk cId="1593920805" sldId="262"/>
        </pc:sldMkLst>
        <pc:picChg chg="mod">
          <ac:chgData name="Sudip giri" userId="eca1e0e0b2717d4f" providerId="LiveId" clId="{B59D03F5-2910-43B6-92D8-6C6F5AA841DE}" dt="2024-01-22T06:56:01.889" v="240" actId="14100"/>
          <ac:picMkLst>
            <pc:docMk/>
            <pc:sldMk cId="1593920805" sldId="262"/>
            <ac:picMk id="9" creationId="{4B9BB0DA-E199-8406-D1F0-B96389BFC2C8}"/>
          </ac:picMkLst>
        </pc:picChg>
      </pc:sldChg>
      <pc:sldChg chg="addSp delSp modSp mod">
        <pc:chgData name="Sudip giri" userId="eca1e0e0b2717d4f" providerId="LiveId" clId="{B59D03F5-2910-43B6-92D8-6C6F5AA841DE}" dt="2024-01-20T08:20:26.017" v="86" actId="167"/>
        <pc:sldMkLst>
          <pc:docMk/>
          <pc:sldMk cId="2121178069" sldId="266"/>
        </pc:sldMkLst>
        <pc:spChg chg="mod">
          <ac:chgData name="Sudip giri" userId="eca1e0e0b2717d4f" providerId="LiveId" clId="{B59D03F5-2910-43B6-92D8-6C6F5AA841DE}" dt="2024-01-20T08:18:50.565" v="73" actId="122"/>
          <ac:spMkLst>
            <pc:docMk/>
            <pc:sldMk cId="2121178069" sldId="266"/>
            <ac:spMk id="2" creationId="{5CE54ABB-4929-4810-950B-2DAEA0A5BAB4}"/>
          </ac:spMkLst>
        </pc:spChg>
        <pc:spChg chg="mod">
          <ac:chgData name="Sudip giri" userId="eca1e0e0b2717d4f" providerId="LiveId" clId="{B59D03F5-2910-43B6-92D8-6C6F5AA841DE}" dt="2024-01-20T08:19:51.634" v="81" actId="114"/>
          <ac:spMkLst>
            <pc:docMk/>
            <pc:sldMk cId="2121178069" sldId="266"/>
            <ac:spMk id="3" creationId="{D5E1C399-8F48-44F5-9461-3C89866D4CE1}"/>
          </ac:spMkLst>
        </pc:spChg>
        <pc:spChg chg="mod">
          <ac:chgData name="Sudip giri" userId="eca1e0e0b2717d4f" providerId="LiveId" clId="{B59D03F5-2910-43B6-92D8-6C6F5AA841DE}" dt="2024-01-20T08:19:48.698" v="80" actId="114"/>
          <ac:spMkLst>
            <pc:docMk/>
            <pc:sldMk cId="2121178069" sldId="266"/>
            <ac:spMk id="7" creationId="{6B35F89A-6CDF-41F7-BD87-18B45BD7330B}"/>
          </ac:spMkLst>
        </pc:spChg>
        <pc:spChg chg="mod">
          <ac:chgData name="Sudip giri" userId="eca1e0e0b2717d4f" providerId="LiveId" clId="{B59D03F5-2910-43B6-92D8-6C6F5AA841DE}" dt="2024-01-20T08:19:54.946" v="82" actId="114"/>
          <ac:spMkLst>
            <pc:docMk/>
            <pc:sldMk cId="2121178069" sldId="266"/>
            <ac:spMk id="8" creationId="{E92B9716-8D44-4864-8986-720957B34362}"/>
          </ac:spMkLst>
        </pc:spChg>
        <pc:spChg chg="add del mod">
          <ac:chgData name="Sudip giri" userId="eca1e0e0b2717d4f" providerId="LiveId" clId="{B59D03F5-2910-43B6-92D8-6C6F5AA841DE}" dt="2024-01-20T08:18:01.080" v="60"/>
          <ac:spMkLst>
            <pc:docMk/>
            <pc:sldMk cId="2121178069" sldId="266"/>
            <ac:spMk id="15" creationId="{987729FB-EA00-FD24-1BB8-682D1056FDB7}"/>
          </ac:spMkLst>
        </pc:spChg>
        <pc:spChg chg="add del mod">
          <ac:chgData name="Sudip giri" userId="eca1e0e0b2717d4f" providerId="LiveId" clId="{B59D03F5-2910-43B6-92D8-6C6F5AA841DE}" dt="2024-01-20T08:18:38.817" v="69"/>
          <ac:spMkLst>
            <pc:docMk/>
            <pc:sldMk cId="2121178069" sldId="266"/>
            <ac:spMk id="18" creationId="{80B77618-93D8-86D3-CB67-10816B723947}"/>
          </ac:spMkLst>
        </pc:spChg>
        <pc:spChg chg="add del mod">
          <ac:chgData name="Sudip giri" userId="eca1e0e0b2717d4f" providerId="LiveId" clId="{B59D03F5-2910-43B6-92D8-6C6F5AA841DE}" dt="2024-01-20T08:19:40.762" v="79"/>
          <ac:spMkLst>
            <pc:docMk/>
            <pc:sldMk cId="2121178069" sldId="266"/>
            <ac:spMk id="21" creationId="{054B848B-2A7C-2CBA-D6C3-E36E3D48EBF3}"/>
          </ac:spMkLst>
        </pc:spChg>
        <pc:picChg chg="mod">
          <ac:chgData name="Sudip giri" userId="eca1e0e0b2717d4f" providerId="LiveId" clId="{B59D03F5-2910-43B6-92D8-6C6F5AA841DE}" dt="2024-01-20T08:20:04.585" v="83" actId="14100"/>
          <ac:picMkLst>
            <pc:docMk/>
            <pc:sldMk cId="2121178069" sldId="266"/>
            <ac:picMk id="13" creationId="{F6C41B09-D2AD-FA81-8287-4E6513DBC903}"/>
          </ac:picMkLst>
        </pc:picChg>
        <pc:picChg chg="add mod ord">
          <ac:chgData name="Sudip giri" userId="eca1e0e0b2717d4f" providerId="LiveId" clId="{B59D03F5-2910-43B6-92D8-6C6F5AA841DE}" dt="2024-01-20T08:20:20.659" v="84" actId="167"/>
          <ac:picMkLst>
            <pc:docMk/>
            <pc:sldMk cId="2121178069" sldId="266"/>
            <ac:picMk id="14" creationId="{855519B9-6B38-9357-69E7-503E2C477D0B}"/>
          </ac:picMkLst>
        </pc:picChg>
        <pc:picChg chg="add mod ord">
          <ac:chgData name="Sudip giri" userId="eca1e0e0b2717d4f" providerId="LiveId" clId="{B59D03F5-2910-43B6-92D8-6C6F5AA841DE}" dt="2024-01-20T08:20:23.564" v="85" actId="167"/>
          <ac:picMkLst>
            <pc:docMk/>
            <pc:sldMk cId="2121178069" sldId="266"/>
            <ac:picMk id="17" creationId="{47DBAEB5-ED60-68AC-FE60-7F7C774E8434}"/>
          </ac:picMkLst>
        </pc:picChg>
        <pc:picChg chg="add mod ord">
          <ac:chgData name="Sudip giri" userId="eca1e0e0b2717d4f" providerId="LiveId" clId="{B59D03F5-2910-43B6-92D8-6C6F5AA841DE}" dt="2024-01-20T08:20:26.017" v="86" actId="167"/>
          <ac:picMkLst>
            <pc:docMk/>
            <pc:sldMk cId="2121178069" sldId="266"/>
            <ac:picMk id="20" creationId="{030F701A-3D8A-8B40-66E8-E5CD9C5D6383}"/>
          </ac:picMkLst>
        </pc:picChg>
      </pc:sldChg>
      <pc:sldChg chg="addSp delSp modSp mod modAnim">
        <pc:chgData name="Sudip giri" userId="eca1e0e0b2717d4f" providerId="LiveId" clId="{B59D03F5-2910-43B6-92D8-6C6F5AA841DE}" dt="2024-01-22T06:51:06.436" v="223" actId="1076"/>
        <pc:sldMkLst>
          <pc:docMk/>
          <pc:sldMk cId="2436493926" sldId="276"/>
        </pc:sldMkLst>
        <pc:spChg chg="mod">
          <ac:chgData name="Sudip giri" userId="eca1e0e0b2717d4f" providerId="LiveId" clId="{B59D03F5-2910-43B6-92D8-6C6F5AA841DE}" dt="2024-01-20T08:25:17.386" v="117" actId="113"/>
          <ac:spMkLst>
            <pc:docMk/>
            <pc:sldMk cId="2436493926" sldId="276"/>
            <ac:spMk id="3" creationId="{24AFFC60-19C3-4901-93F7-7AAF4C09F8C6}"/>
          </ac:spMkLst>
        </pc:spChg>
        <pc:spChg chg="add del mod">
          <ac:chgData name="Sudip giri" userId="eca1e0e0b2717d4f" providerId="LiveId" clId="{B59D03F5-2910-43B6-92D8-6C6F5AA841DE}" dt="2024-01-20T08:25:57.408" v="120" actId="478"/>
          <ac:spMkLst>
            <pc:docMk/>
            <pc:sldMk cId="2436493926" sldId="276"/>
            <ac:spMk id="7" creationId="{036824EF-35CE-8417-3910-6C159B9C345F}"/>
          </ac:spMkLst>
        </pc:spChg>
        <pc:spChg chg="add del mod">
          <ac:chgData name="Sudip giri" userId="eca1e0e0b2717d4f" providerId="LiveId" clId="{B59D03F5-2910-43B6-92D8-6C6F5AA841DE}" dt="2024-01-20T07:48:28.696" v="9"/>
          <ac:spMkLst>
            <pc:docMk/>
            <pc:sldMk cId="2436493926" sldId="276"/>
            <ac:spMk id="10" creationId="{723AE960-F4BD-7C49-596A-A4F0575F03A6}"/>
          </ac:spMkLst>
        </pc:spChg>
        <pc:picChg chg="mod">
          <ac:chgData name="Sudip giri" userId="eca1e0e0b2717d4f" providerId="LiveId" clId="{B59D03F5-2910-43B6-92D8-6C6F5AA841DE}" dt="2024-01-22T06:51:06.436" v="223" actId="1076"/>
          <ac:picMkLst>
            <pc:docMk/>
            <pc:sldMk cId="2436493926" sldId="276"/>
            <ac:picMk id="8" creationId="{9BB4B931-DB88-D0E4-4007-12995C30827D}"/>
          </ac:picMkLst>
        </pc:picChg>
        <pc:picChg chg="add del mod">
          <ac:chgData name="Sudip giri" userId="eca1e0e0b2717d4f" providerId="LiveId" clId="{B59D03F5-2910-43B6-92D8-6C6F5AA841DE}" dt="2024-01-20T07:49:00.626" v="17" actId="478"/>
          <ac:picMkLst>
            <pc:docMk/>
            <pc:sldMk cId="2436493926" sldId="276"/>
            <ac:picMk id="9" creationId="{BAD77A24-2B76-904B-4551-ABE2D18A82CA}"/>
          </ac:picMkLst>
        </pc:picChg>
        <pc:picChg chg="add mod">
          <ac:chgData name="Sudip giri" userId="eca1e0e0b2717d4f" providerId="LiveId" clId="{B59D03F5-2910-43B6-92D8-6C6F5AA841DE}" dt="2024-01-20T07:50:50.091" v="25" actId="1076"/>
          <ac:picMkLst>
            <pc:docMk/>
            <pc:sldMk cId="2436493926" sldId="276"/>
            <ac:picMk id="12" creationId="{A573F047-E31E-B2E1-9E76-F3E902219C2C}"/>
          </ac:picMkLst>
        </pc:picChg>
      </pc:sldChg>
      <pc:sldChg chg="modSp mod">
        <pc:chgData name="Sudip giri" userId="eca1e0e0b2717d4f" providerId="LiveId" clId="{B59D03F5-2910-43B6-92D8-6C6F5AA841DE}" dt="2024-01-22T06:34:08.006" v="180" actId="14100"/>
        <pc:sldMkLst>
          <pc:docMk/>
          <pc:sldMk cId="2243494996" sldId="277"/>
        </pc:sldMkLst>
        <pc:picChg chg="mod">
          <ac:chgData name="Sudip giri" userId="eca1e0e0b2717d4f" providerId="LiveId" clId="{B59D03F5-2910-43B6-92D8-6C6F5AA841DE}" dt="2024-01-22T06:34:08.006" v="180" actId="14100"/>
          <ac:picMkLst>
            <pc:docMk/>
            <pc:sldMk cId="2243494996" sldId="277"/>
            <ac:picMk id="7" creationId="{F7A89719-7293-7E56-252D-0D09CFDB1329}"/>
          </ac:picMkLst>
        </pc:picChg>
      </pc:sldChg>
      <pc:sldChg chg="modAnim">
        <pc:chgData name="Sudip giri" userId="eca1e0e0b2717d4f" providerId="LiveId" clId="{B59D03F5-2910-43B6-92D8-6C6F5AA841DE}" dt="2024-01-20T07:45:44.055" v="0"/>
        <pc:sldMkLst>
          <pc:docMk/>
          <pc:sldMk cId="2069393026" sldId="278"/>
        </pc:sldMkLst>
      </pc:sldChg>
      <pc:sldChg chg="addSp delSp modSp mod delAnim modAnim">
        <pc:chgData name="Sudip giri" userId="eca1e0e0b2717d4f" providerId="LiveId" clId="{B59D03F5-2910-43B6-92D8-6C6F5AA841DE}" dt="2024-01-22T06:56:34.972" v="244"/>
        <pc:sldMkLst>
          <pc:docMk/>
          <pc:sldMk cId="1844941827" sldId="289"/>
        </pc:sldMkLst>
        <pc:spChg chg="mod">
          <ac:chgData name="Sudip giri" userId="eca1e0e0b2717d4f" providerId="LiveId" clId="{B59D03F5-2910-43B6-92D8-6C6F5AA841DE}" dt="2024-01-20T08:16:41.705" v="48" actId="1076"/>
          <ac:spMkLst>
            <pc:docMk/>
            <pc:sldMk cId="1844941827" sldId="289"/>
            <ac:spMk id="2" creationId="{75031FE9-9059-4FE8-B4AC-9771F23A1B89}"/>
          </ac:spMkLst>
        </pc:spChg>
        <pc:spChg chg="mod">
          <ac:chgData name="Sudip giri" userId="eca1e0e0b2717d4f" providerId="LiveId" clId="{B59D03F5-2910-43B6-92D8-6C6F5AA841DE}" dt="2024-01-20T08:15:27.488" v="32" actId="27636"/>
          <ac:spMkLst>
            <pc:docMk/>
            <pc:sldMk cId="1844941827" sldId="289"/>
            <ac:spMk id="3" creationId="{D4A2EB3F-4D60-451F-8F45-7D6654D2FCD9}"/>
          </ac:spMkLst>
        </pc:spChg>
        <pc:spChg chg="mod">
          <ac:chgData name="Sudip giri" userId="eca1e0e0b2717d4f" providerId="LiveId" clId="{B59D03F5-2910-43B6-92D8-6C6F5AA841DE}" dt="2024-01-20T08:15:18.521" v="30" actId="14100"/>
          <ac:spMkLst>
            <pc:docMk/>
            <pc:sldMk cId="1844941827" sldId="289"/>
            <ac:spMk id="4" creationId="{AC1C80FB-53F9-42EE-B1E6-D0F998EC5DFA}"/>
          </ac:spMkLst>
        </pc:spChg>
        <pc:spChg chg="mod">
          <ac:chgData name="Sudip giri" userId="eca1e0e0b2717d4f" providerId="LiveId" clId="{B59D03F5-2910-43B6-92D8-6C6F5AA841DE}" dt="2024-01-20T08:16:06.135" v="39" actId="14100"/>
          <ac:spMkLst>
            <pc:docMk/>
            <pc:sldMk cId="1844941827" sldId="289"/>
            <ac:spMk id="7" creationId="{301D392D-FB66-47A0-B628-5ADE822A2CFF}"/>
          </ac:spMkLst>
        </pc:spChg>
        <pc:spChg chg="mod">
          <ac:chgData name="Sudip giri" userId="eca1e0e0b2717d4f" providerId="LiveId" clId="{B59D03F5-2910-43B6-92D8-6C6F5AA841DE}" dt="2024-01-20T08:16:10.744" v="40" actId="14100"/>
          <ac:spMkLst>
            <pc:docMk/>
            <pc:sldMk cId="1844941827" sldId="289"/>
            <ac:spMk id="8" creationId="{51C26CE0-2506-4B44-A26F-C12BFA5B18B5}"/>
          </ac:spMkLst>
        </pc:spChg>
        <pc:spChg chg="mod">
          <ac:chgData name="Sudip giri" userId="eca1e0e0b2717d4f" providerId="LiveId" clId="{B59D03F5-2910-43B6-92D8-6C6F5AA841DE}" dt="2024-01-20T08:16:16.976" v="42" actId="14100"/>
          <ac:spMkLst>
            <pc:docMk/>
            <pc:sldMk cId="1844941827" sldId="289"/>
            <ac:spMk id="9" creationId="{868F40F8-BF35-45E9-B3DD-5436362D746E}"/>
          </ac:spMkLst>
        </pc:spChg>
        <pc:spChg chg="mod">
          <ac:chgData name="Sudip giri" userId="eca1e0e0b2717d4f" providerId="LiveId" clId="{B59D03F5-2910-43B6-92D8-6C6F5AA841DE}" dt="2024-01-20T08:16:20.335" v="43" actId="14100"/>
          <ac:spMkLst>
            <pc:docMk/>
            <pc:sldMk cId="1844941827" sldId="289"/>
            <ac:spMk id="10" creationId="{7F39C97C-2DDC-4706-B96C-B02FAE53A426}"/>
          </ac:spMkLst>
        </pc:spChg>
        <pc:spChg chg="add mod">
          <ac:chgData name="Sudip giri" userId="eca1e0e0b2717d4f" providerId="LiveId" clId="{B59D03F5-2910-43B6-92D8-6C6F5AA841DE}" dt="2024-01-22T06:54:50.239" v="232" actId="931"/>
          <ac:spMkLst>
            <pc:docMk/>
            <pc:sldMk cId="1844941827" sldId="289"/>
            <ac:spMk id="14" creationId="{EA50C72D-11A6-E15F-8382-AAD68EB2383E}"/>
          </ac:spMkLst>
        </pc:spChg>
        <pc:picChg chg="del mod">
          <ac:chgData name="Sudip giri" userId="eca1e0e0b2717d4f" providerId="LiveId" clId="{B59D03F5-2910-43B6-92D8-6C6F5AA841DE}" dt="2024-01-22T06:54:52.855" v="233" actId="478"/>
          <ac:picMkLst>
            <pc:docMk/>
            <pc:sldMk cId="1844941827" sldId="289"/>
            <ac:picMk id="12" creationId="{A3FBF0B5-070B-9228-8886-D99C673FDE49}"/>
          </ac:picMkLst>
        </pc:picChg>
        <pc:picChg chg="add mod">
          <ac:chgData name="Sudip giri" userId="eca1e0e0b2717d4f" providerId="LiveId" clId="{B59D03F5-2910-43B6-92D8-6C6F5AA841DE}" dt="2024-01-22T06:56:29.620" v="243" actId="14100"/>
          <ac:picMkLst>
            <pc:docMk/>
            <pc:sldMk cId="1844941827" sldId="289"/>
            <ac:picMk id="13" creationId="{E99DA365-5AC4-B9BC-47DF-CB7193BC46AC}"/>
          </ac:picMkLst>
        </pc:picChg>
      </pc:sldChg>
      <pc:sldChg chg="addSp delSp modSp mod delAnim modAnim">
        <pc:chgData name="Sudip giri" userId="eca1e0e0b2717d4f" providerId="LiveId" clId="{B59D03F5-2910-43B6-92D8-6C6F5AA841DE}" dt="2024-01-22T06:58:27.750" v="258"/>
        <pc:sldMkLst>
          <pc:docMk/>
          <pc:sldMk cId="404854312" sldId="292"/>
        </pc:sldMkLst>
        <pc:spChg chg="mod">
          <ac:chgData name="Sudip giri" userId="eca1e0e0b2717d4f" providerId="LiveId" clId="{B59D03F5-2910-43B6-92D8-6C6F5AA841DE}" dt="2024-01-22T06:26:09.031" v="158" actId="20577"/>
          <ac:spMkLst>
            <pc:docMk/>
            <pc:sldMk cId="404854312" sldId="292"/>
            <ac:spMk id="2" creationId="{5864BC4F-3D59-464A-857E-6F155B368ED7}"/>
          </ac:spMkLst>
        </pc:spChg>
        <pc:spChg chg="add del mod">
          <ac:chgData name="Sudip giri" userId="eca1e0e0b2717d4f" providerId="LiveId" clId="{B59D03F5-2910-43B6-92D8-6C6F5AA841DE}" dt="2024-01-20T08:22:28.801" v="94"/>
          <ac:spMkLst>
            <pc:docMk/>
            <pc:sldMk cId="404854312" sldId="292"/>
            <ac:spMk id="12" creationId="{547CC101-86B7-027A-2BEA-1D1D4A880778}"/>
          </ac:spMkLst>
        </pc:spChg>
        <pc:spChg chg="add mod">
          <ac:chgData name="Sudip giri" userId="eca1e0e0b2717d4f" providerId="LiveId" clId="{B59D03F5-2910-43B6-92D8-6C6F5AA841DE}" dt="2024-01-22T06:57:34.688" v="246" actId="931"/>
          <ac:spMkLst>
            <pc:docMk/>
            <pc:sldMk cId="404854312" sldId="292"/>
            <ac:spMk id="13" creationId="{E3D61AF4-F53A-08B5-7182-9379A577FB62}"/>
          </ac:spMkLst>
        </pc:spChg>
        <pc:spChg chg="mod">
          <ac:chgData name="Sudip giri" userId="eca1e0e0b2717d4f" providerId="LiveId" clId="{B59D03F5-2910-43B6-92D8-6C6F5AA841DE}" dt="2024-01-22T06:25:58.299" v="157" actId="27636"/>
          <ac:spMkLst>
            <pc:docMk/>
            <pc:sldMk cId="404854312" sldId="292"/>
            <ac:spMk id="23" creationId="{649BF20C-562E-400E-BEA6-1D5F81F2FE44}"/>
          </ac:spMkLst>
        </pc:spChg>
        <pc:spChg chg="mod">
          <ac:chgData name="Sudip giri" userId="eca1e0e0b2717d4f" providerId="LiveId" clId="{B59D03F5-2910-43B6-92D8-6C6F5AA841DE}" dt="2024-01-22T06:25:35.041" v="147"/>
          <ac:spMkLst>
            <pc:docMk/>
            <pc:sldMk cId="404854312" sldId="292"/>
            <ac:spMk id="24" creationId="{5AA25980-D334-4FC0-9091-936E53B8D321}"/>
          </ac:spMkLst>
        </pc:spChg>
        <pc:picChg chg="del mod">
          <ac:chgData name="Sudip giri" userId="eca1e0e0b2717d4f" providerId="LiveId" clId="{B59D03F5-2910-43B6-92D8-6C6F5AA841DE}" dt="2024-01-22T06:57:39.731" v="248" actId="478"/>
          <ac:picMkLst>
            <pc:docMk/>
            <pc:sldMk cId="404854312" sldId="292"/>
            <ac:picMk id="4" creationId="{C5326613-D464-C2F4-D36A-3E237767446E}"/>
          </ac:picMkLst>
        </pc:picChg>
        <pc:picChg chg="add del mod ord">
          <ac:chgData name="Sudip giri" userId="eca1e0e0b2717d4f" providerId="LiveId" clId="{B59D03F5-2910-43B6-92D8-6C6F5AA841DE}" dt="2024-01-22T06:57:56.366" v="254" actId="478"/>
          <ac:picMkLst>
            <pc:docMk/>
            <pc:sldMk cId="404854312" sldId="292"/>
            <ac:picMk id="8" creationId="{822845F5-48FB-26E5-9ACA-19524DD5E24C}"/>
          </ac:picMkLst>
        </pc:picChg>
        <pc:picChg chg="add mod">
          <ac:chgData name="Sudip giri" userId="eca1e0e0b2717d4f" providerId="LiveId" clId="{B59D03F5-2910-43B6-92D8-6C6F5AA841DE}" dt="2024-01-22T06:58:21.218" v="257" actId="14100"/>
          <ac:picMkLst>
            <pc:docMk/>
            <pc:sldMk cId="404854312" sldId="292"/>
            <ac:picMk id="12" creationId="{C0522D7B-380A-8DDC-C70A-1AA7C26FA3DF}"/>
          </ac:picMkLst>
        </pc:picChg>
      </pc:sldChg>
      <pc:sldChg chg="addSp delSp modSp new del mod">
        <pc:chgData name="Sudip giri" userId="eca1e0e0b2717d4f" providerId="LiveId" clId="{B59D03F5-2910-43B6-92D8-6C6F5AA841DE}" dt="2024-01-22T09:13:00.924" v="259" actId="47"/>
        <pc:sldMkLst>
          <pc:docMk/>
          <pc:sldMk cId="3732878285" sldId="293"/>
        </pc:sldMkLst>
        <pc:spChg chg="del">
          <ac:chgData name="Sudip giri" userId="eca1e0e0b2717d4f" providerId="LiveId" clId="{B59D03F5-2910-43B6-92D8-6C6F5AA841DE}" dt="2024-01-20T07:48:05.420" v="4"/>
          <ac:spMkLst>
            <pc:docMk/>
            <pc:sldMk cId="3732878285" sldId="293"/>
            <ac:spMk id="3" creationId="{DFE4BE3A-8EDA-BFE8-A60C-F769C6588BEC}"/>
          </ac:spMkLst>
        </pc:spChg>
        <pc:spChg chg="add del mod">
          <ac:chgData name="Sudip giri" userId="eca1e0e0b2717d4f" providerId="LiveId" clId="{B59D03F5-2910-43B6-92D8-6C6F5AA841DE}" dt="2024-01-20T07:48:33.538" v="11"/>
          <ac:spMkLst>
            <pc:docMk/>
            <pc:sldMk cId="3732878285" sldId="293"/>
            <ac:spMk id="9" creationId="{2DAE63C1-0D3F-D6C9-119B-A0E8D3FC7834}"/>
          </ac:spMkLst>
        </pc:spChg>
        <pc:picChg chg="add del mod">
          <ac:chgData name="Sudip giri" userId="eca1e0e0b2717d4f" providerId="LiveId" clId="{B59D03F5-2910-43B6-92D8-6C6F5AA841DE}" dt="2024-01-20T07:48:30.914" v="10" actId="478"/>
          <ac:picMkLst>
            <pc:docMk/>
            <pc:sldMk cId="3732878285" sldId="293"/>
            <ac:picMk id="7" creationId="{69CBE278-CA5F-8BC1-A6D9-8A462D440430}"/>
          </ac:picMkLst>
        </pc:picChg>
        <pc:picChg chg="add mod">
          <ac:chgData name="Sudip giri" userId="eca1e0e0b2717d4f" providerId="LiveId" clId="{B59D03F5-2910-43B6-92D8-6C6F5AA841DE}" dt="2024-01-20T07:49:10.030" v="21" actId="1076"/>
          <ac:picMkLst>
            <pc:docMk/>
            <pc:sldMk cId="3732878285" sldId="293"/>
            <ac:picMk id="10" creationId="{05A1CD63-C2C0-056D-EFB1-A9D44D5F20F4}"/>
          </ac:picMkLst>
        </pc:picChg>
      </pc:sldChg>
      <pc:sldChg chg="new del">
        <pc:chgData name="Sudip giri" userId="eca1e0e0b2717d4f" providerId="LiveId" clId="{B59D03F5-2910-43B6-92D8-6C6F5AA841DE}" dt="2024-01-22T06:23:36.218" v="140" actId="47"/>
        <pc:sldMkLst>
          <pc:docMk/>
          <pc:sldMk cId="1014528154" sldId="294"/>
        </pc:sldMkLst>
      </pc:sldChg>
      <pc:sldChg chg="new del">
        <pc:chgData name="Sudip giri" userId="eca1e0e0b2717d4f" providerId="LiveId" clId="{B59D03F5-2910-43B6-92D8-6C6F5AA841DE}" dt="2024-01-22T06:23:23.667" v="138" actId="47"/>
        <pc:sldMkLst>
          <pc:docMk/>
          <pc:sldMk cId="1898822197" sldId="294"/>
        </pc:sldMkLst>
      </pc:sldChg>
      <pc:sldChg chg="addSp delSp modSp new mod ord delAnim modAnim">
        <pc:chgData name="Sudip giri" userId="eca1e0e0b2717d4f" providerId="LiveId" clId="{B59D03F5-2910-43B6-92D8-6C6F5AA841DE}" dt="2024-01-22T06:54:16.318" v="230"/>
        <pc:sldMkLst>
          <pc:docMk/>
          <pc:sldMk cId="2028360736" sldId="294"/>
        </pc:sldMkLst>
        <pc:spChg chg="mod">
          <ac:chgData name="Sudip giri" userId="eca1e0e0b2717d4f" providerId="LiveId" clId="{B59D03F5-2910-43B6-92D8-6C6F5AA841DE}" dt="2024-01-22T06:26:27.785" v="169" actId="20577"/>
          <ac:spMkLst>
            <pc:docMk/>
            <pc:sldMk cId="2028360736" sldId="294"/>
            <ac:spMk id="2" creationId="{9E31DF67-D686-7597-5664-00455F71D33F}"/>
          </ac:spMkLst>
        </pc:spChg>
        <pc:spChg chg="mod">
          <ac:chgData name="Sudip giri" userId="eca1e0e0b2717d4f" providerId="LiveId" clId="{B59D03F5-2910-43B6-92D8-6C6F5AA841DE}" dt="2024-01-22T06:34:17.596" v="181"/>
          <ac:spMkLst>
            <pc:docMk/>
            <pc:sldMk cId="2028360736" sldId="294"/>
            <ac:spMk id="3" creationId="{416C8F80-A34C-253F-DB8D-7A30B9E08287}"/>
          </ac:spMkLst>
        </pc:spChg>
        <pc:spChg chg="add mod">
          <ac:chgData name="Sudip giri" userId="eca1e0e0b2717d4f" providerId="LiveId" clId="{B59D03F5-2910-43B6-92D8-6C6F5AA841DE}" dt="2024-01-22T06:53:51.055" v="224" actId="931"/>
          <ac:spMkLst>
            <pc:docMk/>
            <pc:sldMk cId="2028360736" sldId="294"/>
            <ac:spMk id="10" creationId="{6D5C5F89-84B7-5930-C754-CD38A14E9C20}"/>
          </ac:spMkLst>
        </pc:spChg>
        <pc:picChg chg="add del mod">
          <ac:chgData name="Sudip giri" userId="eca1e0e0b2717d4f" providerId="LiveId" clId="{B59D03F5-2910-43B6-92D8-6C6F5AA841DE}" dt="2024-01-22T06:53:55.689" v="225" actId="478"/>
          <ac:picMkLst>
            <pc:docMk/>
            <pc:sldMk cId="2028360736" sldId="294"/>
            <ac:picMk id="8" creationId="{920BD65C-B58A-4A2A-3A62-518A1CE6F63D}"/>
          </ac:picMkLst>
        </pc:picChg>
        <pc:picChg chg="add mod">
          <ac:chgData name="Sudip giri" userId="eca1e0e0b2717d4f" providerId="LiveId" clId="{B59D03F5-2910-43B6-92D8-6C6F5AA841DE}" dt="2024-01-22T06:54:07.380" v="229" actId="1076"/>
          <ac:picMkLst>
            <pc:docMk/>
            <pc:sldMk cId="2028360736" sldId="294"/>
            <ac:picMk id="9" creationId="{352972C5-64F1-5EDF-9767-81CCB6D43824}"/>
          </ac:picMkLst>
        </pc:picChg>
      </pc:sldChg>
      <pc:sldChg chg="addSp delSp modSp new mod modAnim">
        <pc:chgData name="Sudip giri" userId="eca1e0e0b2717d4f" providerId="LiveId" clId="{B59D03F5-2910-43B6-92D8-6C6F5AA841DE}" dt="2024-01-22T06:39:10.208" v="208"/>
        <pc:sldMkLst>
          <pc:docMk/>
          <pc:sldMk cId="2034547729" sldId="295"/>
        </pc:sldMkLst>
        <pc:spChg chg="del">
          <ac:chgData name="Sudip giri" userId="eca1e0e0b2717d4f" providerId="LiveId" clId="{B59D03F5-2910-43B6-92D8-6C6F5AA841DE}" dt="2024-01-22T06:35:46.195" v="190" actId="931"/>
          <ac:spMkLst>
            <pc:docMk/>
            <pc:sldMk cId="2034547729" sldId="295"/>
            <ac:spMk id="3" creationId="{45B9549D-CF3D-9CA3-05FB-C8FA134AB921}"/>
          </ac:spMkLst>
        </pc:spChg>
        <pc:spChg chg="add del mod">
          <ac:chgData name="Sudip giri" userId="eca1e0e0b2717d4f" providerId="LiveId" clId="{B59D03F5-2910-43B6-92D8-6C6F5AA841DE}" dt="2024-01-22T06:36:17.071" v="201"/>
          <ac:spMkLst>
            <pc:docMk/>
            <pc:sldMk cId="2034547729" sldId="295"/>
            <ac:spMk id="9" creationId="{1DA516F1-EC5E-FA0B-7C42-888EE0891873}"/>
          </ac:spMkLst>
        </pc:spChg>
        <pc:picChg chg="add mod">
          <ac:chgData name="Sudip giri" userId="eca1e0e0b2717d4f" providerId="LiveId" clId="{B59D03F5-2910-43B6-92D8-6C6F5AA841DE}" dt="2024-01-22T06:38:57.930" v="206" actId="1076"/>
          <ac:picMkLst>
            <pc:docMk/>
            <pc:sldMk cId="2034547729" sldId="295"/>
            <ac:picMk id="8" creationId="{A6EC67C4-B69F-F03F-4858-C3B298B3B2A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1/22/2024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37179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3757367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80705835"/>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93613338"/>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33121787"/>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761009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95381041"/>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9010862"/>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455478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4037108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678013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34564883"/>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9468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9498471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84118073"/>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1192414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8012483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35927760"/>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84681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62191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3223081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60829307"/>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64711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673" r:id="rId23"/>
    <p:sldLayoutId id="2147483700" r:id="rId24"/>
    <p:sldLayoutId id="2147483692" r:id="rId25"/>
    <p:sldLayoutId id="2147483681" r:id="rId26"/>
    <p:sldLayoutId id="2147483696" r:id="rId27"/>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hyperlink" Target="http://scienceroll.com/tag/dn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hyperlink" Target="https://www.publicdomainpictures.net/view-image.php?image=380701&amp;picture=any-question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owl.excelsior.edu/writing-process/introductions-and-conclusions/conclusions/"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thebluediamondgallery.com/typewriter/s/summary.html" TargetMode="External"/><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450669" TargetMode="External"/><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www.kaggle.com/datasets/mirichoi0218/insurance" TargetMode="External"/><Relationship Id="rId1" Type="http://schemas.openxmlformats.org/officeDocument/2006/relationships/slideLayout" Target="../slideLayouts/slideLayout18.xml"/><Relationship Id="rId4" Type="http://schemas.openxmlformats.org/officeDocument/2006/relationships/hyperlink" Target="https://www.piqsels.com/en/public-domain-photo-ijev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picpedia.org/chalkboard/m/methodology.html" TargetMode="External"/><Relationship Id="rId2" Type="http://schemas.openxmlformats.org/officeDocument/2006/relationships/image" Target="../media/image24.jpg"/><Relationship Id="rId1" Type="http://schemas.openxmlformats.org/officeDocument/2006/relationships/slideLayout" Target="../slideLayouts/slideLayout19.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eter.baumgartner.name/2015/06/29/immer-wieder-learning-outcomes/" TargetMode="External"/><Relationship Id="rId2" Type="http://schemas.openxmlformats.org/officeDocument/2006/relationships/image" Target="../media/image25.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commons.wikimedia.org/wiki/Category:Microsoft_Excel_logos" TargetMode="External"/><Relationship Id="rId7" Type="http://schemas.openxmlformats.org/officeDocument/2006/relationships/hyperlink" Target="https://blog.hametbenoit.info/2019/11/04/power-bi-the-new-exe-installer-command-lines/" TargetMode="External"/><Relationship Id="rId2" Type="http://schemas.openxmlformats.org/officeDocument/2006/relationships/image" Target="../media/image26.png"/><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hyperlink" Target="https://crowintelligence.org/2021/04/30/getting-started-with-jupyter-is-freely-available-on-manning-liveproject/" TargetMode="External"/><Relationship Id="rId4" Type="http://schemas.openxmlformats.org/officeDocument/2006/relationships/image" Target="../media/image27.png"/><Relationship Id="rId9" Type="http://schemas.openxmlformats.org/officeDocument/2006/relationships/hyperlink" Target="https://crm-powerbi-viewer.heiigjen.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uni-med.net/fr/projet-sagesse-etat-de-lart-et-defis-futurs/" TargetMode="External"/><Relationship Id="rId2" Type="http://schemas.openxmlformats.org/officeDocument/2006/relationships/image" Target="../media/image30.jpeg"/><Relationship Id="rId1" Type="http://schemas.openxmlformats.org/officeDocument/2006/relationships/slideLayout" Target="../slideLayouts/slideLayout22.xml"/><Relationship Id="rId4" Type="http://schemas.openxmlformats.org/officeDocument/2006/relationships/hyperlink" Target="https://creativecommons.org/licenses/by/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picpedia.org/chalkboard/c/conclusions.html" TargetMode="External"/><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507067" y="2512382"/>
            <a:ext cx="7766936" cy="1100830"/>
          </a:xfrm>
        </p:spPr>
        <p:txBody>
          <a:bodyPr/>
          <a:lstStyle/>
          <a:p>
            <a:pPr algn="ctr"/>
            <a:r>
              <a:rPr lang="en-US" sz="3600" b="1" i="1" dirty="0">
                <a:solidFill>
                  <a:schemeClr val="accent2">
                    <a:lumMod val="75000"/>
                  </a:schemeClr>
                </a:solidFill>
                <a:effectLst/>
                <a:latin typeface="-apple-system"/>
              </a:rPr>
              <a:t>Dashboard Of : </a:t>
            </a:r>
            <a:r>
              <a:rPr lang="en-US" sz="3600" b="1" i="1" u="sng" dirty="0">
                <a:solidFill>
                  <a:schemeClr val="accent2">
                    <a:lumMod val="75000"/>
                  </a:schemeClr>
                </a:solidFill>
                <a:effectLst/>
                <a:latin typeface="-apple-system"/>
              </a:rPr>
              <a:t>Medical Insurance Cost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1507067" y="6090081"/>
            <a:ext cx="7766936" cy="435005"/>
          </a:xfrm>
        </p:spPr>
        <p:txBody>
          <a:bodyPr/>
          <a:lstStyle/>
          <a:p>
            <a:r>
              <a:rPr lang="en-US" b="1" i="1" dirty="0">
                <a:solidFill>
                  <a:schemeClr val="accent2">
                    <a:lumMod val="75000"/>
                  </a:schemeClr>
                </a:solidFill>
              </a:rPr>
              <a:t>SUDIPTA GIRI</a:t>
            </a:r>
          </a:p>
        </p:txBody>
      </p:sp>
      <p:pic>
        <p:nvPicPr>
          <p:cNvPr id="5" name="Picture 4">
            <a:extLst>
              <a:ext uri="{FF2B5EF4-FFF2-40B4-BE49-F238E27FC236}">
                <a16:creationId xmlns:a16="http://schemas.microsoft.com/office/drawing/2014/main" id="{AAC67DF9-2434-0809-75B9-08A52E0146DF}"/>
              </a:ext>
            </a:extLst>
          </p:cNvPr>
          <p:cNvPicPr>
            <a:picLocks noChangeAspect="1"/>
          </p:cNvPicPr>
          <p:nvPr/>
        </p:nvPicPr>
        <p:blipFill>
          <a:blip r:embed="rId2"/>
          <a:stretch>
            <a:fillRect/>
          </a:stretch>
        </p:blipFill>
        <p:spPr>
          <a:xfrm>
            <a:off x="4566623" y="767920"/>
            <a:ext cx="1647824" cy="1589380"/>
          </a:xfrm>
          <a:prstGeom prst="rect">
            <a:avLst/>
          </a:prstGeom>
        </p:spPr>
      </p:pic>
      <p:pic>
        <p:nvPicPr>
          <p:cNvPr id="7" name="Picture 6">
            <a:extLst>
              <a:ext uri="{FF2B5EF4-FFF2-40B4-BE49-F238E27FC236}">
                <a16:creationId xmlns:a16="http://schemas.microsoft.com/office/drawing/2014/main" id="{EDE59902-7D0C-C1E2-98EB-EA695DB89F70}"/>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321075" y="332914"/>
            <a:ext cx="11549849" cy="6192172"/>
          </a:xfrm>
          <a:prstGeom prst="rect">
            <a:avLst/>
          </a:prstGeom>
        </p:spPr>
      </p:pic>
    </p:spTree>
    <p:extLst>
      <p:ext uri="{BB962C8B-B14F-4D97-AF65-F5344CB8AC3E}">
        <p14:creationId xmlns:p14="http://schemas.microsoft.com/office/powerpoint/2010/main" val="164242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a:normAutofit fontScale="40000" lnSpcReduction="20000"/>
          </a:bodyPr>
          <a:lstStyle/>
          <a:p>
            <a:endParaRPr lang="en-US" dirty="0"/>
          </a:p>
          <a:p>
            <a:pPr algn="ctr"/>
            <a:r>
              <a:rPr lang="en-US" sz="6000" b="1" i="1" dirty="0">
                <a:latin typeface="Bahnschrift Light" panose="020B0502040204020203" pitchFamily="34" charset="0"/>
              </a:rPr>
              <a:t>SUDIPTA GIRI</a:t>
            </a:r>
          </a:p>
          <a:p>
            <a:r>
              <a:rPr lang="en-US" dirty="0"/>
              <a:t>+91 7908144113</a:t>
            </a:r>
          </a:p>
          <a:p>
            <a:r>
              <a:rPr lang="en-US" dirty="0"/>
              <a:t>girisudiptowork@gmail.com</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p:txBody>
          <a:bodyPr/>
          <a:lstStyle/>
          <a:p>
            <a:r>
              <a:rPr lang="en-US"/>
              <a:t>2023</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8" name="Picture 7">
            <a:extLst>
              <a:ext uri="{FF2B5EF4-FFF2-40B4-BE49-F238E27FC236}">
                <a16:creationId xmlns:a16="http://schemas.microsoft.com/office/drawing/2014/main" id="{9BB4B931-DB88-D0E4-4007-12995C30827D}"/>
              </a:ext>
            </a:extLst>
          </p:cNvPr>
          <p:cNvPicPr>
            <a:picLocks noChangeAspect="1"/>
          </p:cNvPicPr>
          <p:nvPr/>
        </p:nvPicPr>
        <p:blipFill>
          <a:blip r:embed="rId2"/>
          <a:stretch>
            <a:fillRect/>
          </a:stretch>
        </p:blipFill>
        <p:spPr>
          <a:xfrm rot="246209">
            <a:off x="-228103" y="12109"/>
            <a:ext cx="6647467" cy="6833780"/>
          </a:xfrm>
          <a:prstGeom prst="rect">
            <a:avLst/>
          </a:prstGeom>
        </p:spPr>
      </p:pic>
      <p:pic>
        <p:nvPicPr>
          <p:cNvPr id="12" name="Picture 11">
            <a:extLst>
              <a:ext uri="{FF2B5EF4-FFF2-40B4-BE49-F238E27FC236}">
                <a16:creationId xmlns:a16="http://schemas.microsoft.com/office/drawing/2014/main" id="{A573F047-E31E-B2E1-9E76-F3E902219C2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925566" y="545332"/>
            <a:ext cx="2907443" cy="1096899"/>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2E5C6-A312-3426-0E4B-5EA66D0C92F1}"/>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A6EC67C4-B69F-F03F-4858-C3B298B3B2A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36674" y="378896"/>
            <a:ext cx="11494914" cy="6100207"/>
          </a:xfrm>
        </p:spPr>
      </p:pic>
      <p:sp>
        <p:nvSpPr>
          <p:cNvPr id="4" name="Date Placeholder 3">
            <a:extLst>
              <a:ext uri="{FF2B5EF4-FFF2-40B4-BE49-F238E27FC236}">
                <a16:creationId xmlns:a16="http://schemas.microsoft.com/office/drawing/2014/main" id="{4F869AA5-923A-E488-9FD2-0EAF731CD11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C157441-A443-0316-826C-72EED2F6E8DF}"/>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A8AD0E09-CE8A-C609-1E33-D27221D99D6B}"/>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034547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046454" y="344981"/>
            <a:ext cx="5049546" cy="1894495"/>
          </a:xfrm>
        </p:spPr>
        <p:txBody>
          <a:bodyPr/>
          <a:lstStyle/>
          <a:p>
            <a:r>
              <a:rPr lang="en-US" dirty="0"/>
              <a:t>Executive Summary:</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677334" y="1811045"/>
            <a:ext cx="8596668" cy="4230317"/>
          </a:xfrm>
        </p:spPr>
        <p:txBody>
          <a:bodyPr>
            <a:normAutofit lnSpcReduction="10000"/>
          </a:bodyPr>
          <a:lstStyle/>
          <a:p>
            <a:r>
              <a:rPr lang="en-US" sz="2300" i="1" dirty="0">
                <a:latin typeface="-apple-system"/>
              </a:rPr>
              <a:t>This project aims to develop interactive and insightful dashboards using </a:t>
            </a:r>
            <a:r>
              <a:rPr lang="en-US" sz="2300" b="1" i="1" dirty="0">
                <a:solidFill>
                  <a:srgbClr val="762EB1"/>
                </a:solidFill>
                <a:latin typeface="-apple-system"/>
              </a:rPr>
              <a:t>POWER BI </a:t>
            </a:r>
            <a:r>
              <a:rPr lang="en-US" sz="2300" i="1" dirty="0">
                <a:latin typeface="-apple-system"/>
              </a:rPr>
              <a:t>for </a:t>
            </a:r>
            <a:r>
              <a:rPr lang="en-US" sz="2400" b="1" i="1" u="sng" dirty="0">
                <a:solidFill>
                  <a:schemeClr val="accent2">
                    <a:lumMod val="75000"/>
                  </a:schemeClr>
                </a:solidFill>
                <a:effectLst/>
                <a:latin typeface="-apple-system"/>
              </a:rPr>
              <a:t>Medical Insurance Cost</a:t>
            </a:r>
            <a:r>
              <a:rPr lang="en-US" sz="2300" i="1" u="sng" dirty="0">
                <a:latin typeface="-apple-system"/>
              </a:rPr>
              <a:t>,</a:t>
            </a:r>
            <a:r>
              <a:rPr lang="en-US" sz="2300" i="1" dirty="0">
                <a:latin typeface="-apple-system"/>
              </a:rPr>
              <a:t> to enhance data-driven decision-making. The dashboards will focus on key performance indicators, providing a visual representation of critical business metrics.</a:t>
            </a:r>
          </a:p>
          <a:p>
            <a:r>
              <a:rPr lang="en-US" sz="2400" i="1" dirty="0">
                <a:solidFill>
                  <a:schemeClr val="tx1"/>
                </a:solidFill>
                <a:effectLst/>
                <a:latin typeface="-apple-system"/>
              </a:rPr>
              <a:t>This project aims to assist the management team of a medical insurance company and insurance brokers by providing informative visualizations through Power BI. By exploring regional variations in total medical insurance costs and identifying cost disparities across different age groups, BMI categories, gender, and smoking status, the dashboard offers a comprehensive view of healthcare expenses.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US"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US" smtClean="0"/>
              <a:pPr/>
              <a:t>2</a:t>
            </a:fld>
            <a:endParaRPr lang="en-US" dirty="0"/>
          </a:p>
        </p:txBody>
      </p:sp>
      <p:pic>
        <p:nvPicPr>
          <p:cNvPr id="7" name="Content Placeholder 7">
            <a:extLst>
              <a:ext uri="{FF2B5EF4-FFF2-40B4-BE49-F238E27FC236}">
                <a16:creationId xmlns:a16="http://schemas.microsoft.com/office/drawing/2014/main" id="{F7A89719-7293-7E56-252D-0D09CFDB132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21796" y="344982"/>
            <a:ext cx="11925201" cy="6168037"/>
          </a:xfrm>
          <a:prstGeom prst="rect">
            <a:avLst/>
          </a:prstGeom>
        </p:spPr>
      </p:pic>
    </p:spTree>
    <p:extLst>
      <p:ext uri="{BB962C8B-B14F-4D97-AF65-F5344CB8AC3E}">
        <p14:creationId xmlns:p14="http://schemas.microsoft.com/office/powerpoint/2010/main" val="224349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28475"/>
            <a:ext cx="4082142" cy="590688"/>
          </a:xfrm>
        </p:spPr>
        <p:txBody>
          <a:bodyPr>
            <a:normAutofit fontScale="90000"/>
          </a:bodyPr>
          <a:lstStyle/>
          <a:p>
            <a:r>
              <a:rPr lang="en-US" b="1" i="1" dirty="0">
                <a:solidFill>
                  <a:srgbClr val="995FC2"/>
                </a:solidFill>
              </a:rPr>
              <a:t>PROBLEM Statement :</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p:txBody>
          <a:bodyPr vert="horz" lIns="91440" tIns="45720" rIns="91440" bIns="45720" rtlCol="0" anchor="ctr">
            <a:normAutofit/>
          </a:bodyPr>
          <a:lstStyle/>
          <a:p>
            <a:r>
              <a:rPr lang="en-US" sz="1600" dirty="0">
                <a:effectLst/>
                <a:latin typeface="Arial" panose="020B0604020202020204" pitchFamily="34" charset="0"/>
                <a:ea typeface="Arial" panose="020B0604020202020204" pitchFamily="34" charset="0"/>
              </a:rPr>
              <a:t>Background</a:t>
            </a:r>
            <a:endParaRPr lang="en-US" dirty="0"/>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1848528" cy="514350"/>
          </a:xfrm>
        </p:spPr>
        <p:txBody>
          <a:bodyPr/>
          <a:lstStyle/>
          <a:p>
            <a:r>
              <a:rPr lang="en-US" sz="1600" dirty="0">
                <a:effectLst/>
                <a:latin typeface="Arial" panose="020B0604020202020204" pitchFamily="34" charset="0"/>
                <a:ea typeface="Arial" panose="020B0604020202020204" pitchFamily="34" charset="0"/>
              </a:rPr>
              <a:t>Objective</a:t>
            </a:r>
            <a:endParaRPr lang="en-US" dirty="0"/>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1591076" cy="514350"/>
          </a:xfrm>
        </p:spPr>
        <p:txBody>
          <a:bodyPr/>
          <a:lstStyle/>
          <a:p>
            <a:r>
              <a:rPr lang="en-US" sz="1600" dirty="0">
                <a:effectLst/>
                <a:latin typeface="Arial" panose="020B0604020202020204" pitchFamily="34" charset="0"/>
                <a:ea typeface="Arial" panose="020B0604020202020204" pitchFamily="34" charset="0"/>
              </a:rPr>
              <a:t>Scope</a:t>
            </a:r>
            <a:endParaRPr lang="en-US" dirty="0"/>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1796989" cy="514350"/>
          </a:xfrm>
        </p:spPr>
        <p:txBody>
          <a:bodyPr/>
          <a:lstStyle/>
          <a:p>
            <a:r>
              <a:rPr lang="en-US" dirty="0"/>
              <a:t>TARGET</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3701989" y="1594478"/>
            <a:ext cx="5805996" cy="1010842"/>
          </a:xfrm>
        </p:spPr>
        <p:txBody>
          <a:bodyPr>
            <a:normAutofit/>
          </a:bodyPr>
          <a:lstStyle/>
          <a:p>
            <a:r>
              <a:rPr lang="en-US" b="1" i="1" dirty="0">
                <a:effectLst/>
                <a:latin typeface="Arial" panose="020B0604020202020204" pitchFamily="34" charset="0"/>
                <a:ea typeface="Arial" panose="020B0604020202020204" pitchFamily="34" charset="0"/>
              </a:rPr>
              <a:t>Limited visibility into real-time performance metrics hinders timely decision-making.</a:t>
            </a:r>
            <a:endParaRPr lang="en-US" b="1" i="1"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286482" y="2682564"/>
            <a:ext cx="5805996" cy="1010842"/>
          </a:xfrm>
        </p:spPr>
        <p:txBody>
          <a:bodyPr/>
          <a:lstStyle/>
          <a:p>
            <a:r>
              <a:rPr lang="en-US" sz="1400" b="1" i="1" dirty="0">
                <a:effectLst/>
                <a:latin typeface="Arial" panose="020B0604020202020204" pitchFamily="34" charset="0"/>
                <a:ea typeface="Arial" panose="020B0604020202020204" pitchFamily="34" charset="0"/>
              </a:rPr>
              <a:t>Develop dashboards to monitor and analyze key performance indicators.</a:t>
            </a:r>
            <a:endParaRPr lang="en-US" b="1" i="1"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4920343" y="3755394"/>
            <a:ext cx="5950858" cy="1010842"/>
          </a:xfrm>
        </p:spPr>
        <p:txBody>
          <a:bodyPr>
            <a:normAutofit/>
          </a:bodyPr>
          <a:lstStyle/>
          <a:p>
            <a:r>
              <a:rPr lang="en-US" b="1" i="1" dirty="0">
                <a:effectLst/>
                <a:latin typeface="Arial" panose="020B0604020202020204" pitchFamily="34" charset="0"/>
                <a:ea typeface="Arial" panose="020B0604020202020204" pitchFamily="34" charset="0"/>
              </a:rPr>
              <a:t>Initial focus on insurance</a:t>
            </a:r>
            <a:r>
              <a:rPr lang="en-US" sz="1500" b="1" i="1" dirty="0">
                <a:effectLst/>
                <a:latin typeface="Arial" panose="020B0604020202020204" pitchFamily="34" charset="0"/>
                <a:ea typeface="Arial" panose="020B0604020202020204" pitchFamily="34" charset="0"/>
              </a:rPr>
              <a:t>,</a:t>
            </a:r>
            <a:r>
              <a:rPr lang="en-US" sz="1500" b="1" i="1" dirty="0">
                <a:solidFill>
                  <a:schemeClr val="tx1"/>
                </a:solidFill>
                <a:effectLst/>
                <a:latin typeface="-apple-system"/>
              </a:rPr>
              <a:t> regional variations in total medical insurance costs and identifying cost disparities</a:t>
            </a:r>
            <a:r>
              <a:rPr lang="en-US" sz="1500" b="1" i="1" dirty="0">
                <a:effectLst/>
                <a:latin typeface="Arial" panose="020B0604020202020204" pitchFamily="34" charset="0"/>
                <a:ea typeface="Arial" panose="020B0604020202020204" pitchFamily="34" charset="0"/>
              </a:rPr>
              <a:t>.</a:t>
            </a:r>
            <a:endParaRPr lang="en-US" sz="1500" b="1" i="1" dirty="0"/>
          </a:p>
          <a:p>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5763518" y="4828224"/>
            <a:ext cx="5047356" cy="1213138"/>
          </a:xfrm>
        </p:spPr>
        <p:txBody>
          <a:bodyPr>
            <a:normAutofit/>
          </a:bodyPr>
          <a:lstStyle/>
          <a:p>
            <a:r>
              <a:rPr lang="en-US" sz="1600" b="1" i="1" dirty="0">
                <a:solidFill>
                  <a:schemeClr val="tx1"/>
                </a:solidFill>
                <a:latin typeface="-apple-system"/>
              </a:rPr>
              <a:t>E</a:t>
            </a:r>
            <a:r>
              <a:rPr lang="en-US" sz="1600" b="1" i="1" dirty="0">
                <a:solidFill>
                  <a:schemeClr val="tx1"/>
                </a:solidFill>
                <a:effectLst/>
                <a:latin typeface="-apple-system"/>
              </a:rPr>
              <a:t>mpower decision-making processes within the medical insurance company, enabling better healthcare management and customer service. </a:t>
            </a: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dirty="0"/>
              <a:t>2023</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3</a:t>
            </a:fld>
            <a:endParaRPr lang="en-US" dirty="0"/>
          </a:p>
        </p:txBody>
      </p:sp>
      <p:pic>
        <p:nvPicPr>
          <p:cNvPr id="21" name="Picture 20">
            <a:extLst>
              <a:ext uri="{FF2B5EF4-FFF2-40B4-BE49-F238E27FC236}">
                <a16:creationId xmlns:a16="http://schemas.microsoft.com/office/drawing/2014/main" id="{7A0FD6DD-A9AF-3908-44FB-32849547081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318" y="204186"/>
            <a:ext cx="11809903" cy="6517289"/>
          </a:xfrm>
          <a:prstGeom prst="rect">
            <a:avLst/>
          </a:prstGeom>
        </p:spPr>
      </p:pic>
    </p:spTree>
    <p:extLst>
      <p:ext uri="{BB962C8B-B14F-4D97-AF65-F5344CB8AC3E}">
        <p14:creationId xmlns:p14="http://schemas.microsoft.com/office/powerpoint/2010/main" val="173856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21"/>
                                        </p:tgtEl>
                                      </p:cBhvr>
                                    </p:animEffect>
                                    <p:set>
                                      <p:cBhvr>
                                        <p:cTn id="7" dur="1" fill="hold">
                                          <p:stCondLst>
                                            <p:cond delay="1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lstStyle/>
          <a:p>
            <a:r>
              <a:rPr lang="en-US" b="1" i="1" dirty="0">
                <a:solidFill>
                  <a:schemeClr val="tx1"/>
                </a:solidFill>
              </a:rPr>
              <a:t>Data 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3504778"/>
            <a:ext cx="4031945" cy="365125"/>
          </a:xfrm>
        </p:spPr>
        <p:txBody>
          <a:bodyPr vert="horz" lIns="91440" tIns="45720" rIns="91440" bIns="45720" rtlCol="0" anchor="t">
            <a:normAutofit lnSpcReduction="10000"/>
          </a:bodyPr>
          <a:lstStyle/>
          <a:p>
            <a:r>
              <a:rPr lang="en-US" sz="1800" b="1" i="1" dirty="0">
                <a:solidFill>
                  <a:schemeClr val="tx1"/>
                </a:solidFill>
                <a:effectLst/>
                <a:latin typeface="-apple-system"/>
              </a:rPr>
              <a:t>Data examination</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4012003"/>
            <a:ext cx="4031030" cy="1057308"/>
          </a:xfrm>
        </p:spPr>
        <p:txBody>
          <a:bodyPr>
            <a:normAutofit fontScale="92500" lnSpcReduction="20000"/>
          </a:bodyPr>
          <a:lstStyle/>
          <a:p>
            <a:r>
              <a:rPr lang="en-US" sz="1600" b="1" i="1" dirty="0">
                <a:solidFill>
                  <a:schemeClr val="tx1"/>
                </a:solidFill>
                <a:effectLst/>
                <a:latin typeface="-apple-system"/>
              </a:rPr>
              <a:t>The dataset in this study contains both qualitative and quantitative data. The data size consists of 1338 rows and seven columns in one file. The dataset has no missing values and errors and is ready to analyze the result.</a:t>
            </a:r>
            <a:endParaRPr lang="en-US" sz="1600" b="1" i="1" dirty="0">
              <a:solidFill>
                <a:schemeClr val="tx1"/>
              </a:solidFill>
            </a:endParaRP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3504778"/>
            <a:ext cx="4031945" cy="365125"/>
          </a:xfrm>
        </p:spPr>
        <p:txBody>
          <a:bodyPr>
            <a:normAutofit fontScale="92500" lnSpcReduction="10000"/>
          </a:bodyPr>
          <a:lstStyle/>
          <a:p>
            <a:r>
              <a:rPr lang="en-US" b="1" i="1" dirty="0">
                <a:solidFill>
                  <a:schemeClr val="tx1"/>
                </a:solidFill>
                <a:effectLst/>
                <a:latin typeface="-apple-system"/>
              </a:rPr>
              <a:t>Data transformation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4012003"/>
            <a:ext cx="4031030" cy="1057308"/>
          </a:xfrm>
        </p:spPr>
        <p:txBody>
          <a:bodyPr>
            <a:normAutofit/>
          </a:bodyPr>
          <a:lstStyle/>
          <a:p>
            <a:r>
              <a:rPr lang="en-US" sz="1600" b="1" i="1" dirty="0" err="1">
                <a:solidFill>
                  <a:schemeClr val="tx1"/>
                </a:solidFill>
                <a:effectLst/>
                <a:latin typeface="-apple-system"/>
              </a:rPr>
              <a:t>i</a:t>
            </a:r>
            <a:r>
              <a:rPr lang="en-US" sz="1600" b="1" i="1" dirty="0">
                <a:solidFill>
                  <a:schemeClr val="tx1"/>
                </a:solidFill>
                <a:effectLst/>
                <a:latin typeface="-apple-system"/>
              </a:rPr>
              <a:t>) Check the missing values</a:t>
            </a:r>
          </a:p>
          <a:p>
            <a:r>
              <a:rPr lang="en-US" sz="1600" b="1" i="1" dirty="0">
                <a:solidFill>
                  <a:schemeClr val="tx1"/>
                </a:solidFill>
                <a:effectLst/>
                <a:latin typeface="-apple-system"/>
              </a:rPr>
              <a:t>ii) Age and BMI columns transform into categorical data types</a:t>
            </a:r>
            <a:r>
              <a:rPr lang="en-US" sz="1600" b="1" i="1" dirty="0">
                <a:solidFill>
                  <a:schemeClr val="tx1"/>
                </a:solidFill>
              </a:rPr>
              <a:t>.</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p:txBody>
          <a:bodyPr/>
          <a:lstStyle/>
          <a:p>
            <a:r>
              <a:rPr lang="en-US"/>
              <a:t>2023</a:t>
            </a:r>
            <a:endParaRPr lang="en-US" dirty="0"/>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p:txBody>
          <a:bodyPr/>
          <a:lstStyle/>
          <a:p>
            <a:r>
              <a:rPr lang="en-US" dirty="0"/>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p:txBody>
          <a:bodyPr/>
          <a:lstStyle/>
          <a:p>
            <a:fld id="{B5CEABB6-07DC-46E8-9B57-56EC44A396E5}" type="slidenum">
              <a:rPr lang="en-US" smtClean="0"/>
              <a:pPr/>
              <a:t>4</a:t>
            </a:fld>
            <a:endParaRPr lang="en-US" dirty="0"/>
          </a:p>
        </p:txBody>
      </p:sp>
      <p:sp>
        <p:nvSpPr>
          <p:cNvPr id="7" name="TextBox 6">
            <a:extLst>
              <a:ext uri="{FF2B5EF4-FFF2-40B4-BE49-F238E27FC236}">
                <a16:creationId xmlns:a16="http://schemas.microsoft.com/office/drawing/2014/main" id="{F5C2538A-D2CF-5EC3-9AD7-4A7DB8D43B35}"/>
              </a:ext>
            </a:extLst>
          </p:cNvPr>
          <p:cNvSpPr txBox="1"/>
          <p:nvPr/>
        </p:nvSpPr>
        <p:spPr>
          <a:xfrm>
            <a:off x="2512381" y="1935332"/>
            <a:ext cx="7147662" cy="923330"/>
          </a:xfrm>
          <a:prstGeom prst="rect">
            <a:avLst/>
          </a:prstGeom>
          <a:noFill/>
        </p:spPr>
        <p:txBody>
          <a:bodyPr wrap="none" rtlCol="0">
            <a:spAutoFit/>
          </a:bodyPr>
          <a:lstStyle/>
          <a:p>
            <a:r>
              <a:rPr lang="en-US" b="1" i="1" dirty="0">
                <a:effectLst/>
                <a:latin typeface="-apple-system"/>
              </a:rPr>
              <a:t>Dataset Link: </a:t>
            </a:r>
            <a:r>
              <a:rPr lang="en-US" b="1" i="1" u="none" strike="noStrike" dirty="0">
                <a:effectLst/>
                <a:latin typeface="-apple-system"/>
                <a:hlinkClick r:id="rId2">
                  <a:extLst>
                    <a:ext uri="{A12FA001-AC4F-418D-AE19-62706E023703}">
                      <ahyp:hlinkClr xmlns:ahyp="http://schemas.microsoft.com/office/drawing/2018/hyperlinkcolor" val="tx"/>
                    </a:ext>
                  </a:extLst>
                </a:hlinkClick>
              </a:rPr>
              <a:t>https://www.kaggle.com/datasets/mirichoi0218/insurance</a:t>
            </a:r>
            <a:endParaRPr lang="en-US" b="1" i="1" dirty="0">
              <a:effectLst/>
              <a:latin typeface="-apple-system"/>
            </a:endParaRPr>
          </a:p>
          <a:p>
            <a:endParaRPr lang="en-US" b="1" i="1" dirty="0">
              <a:effectLst/>
              <a:latin typeface="-apple-system"/>
            </a:endParaRPr>
          </a:p>
          <a:p>
            <a:endParaRPr lang="en-US" dirty="0"/>
          </a:p>
        </p:txBody>
      </p:sp>
      <p:pic>
        <p:nvPicPr>
          <p:cNvPr id="9" name="Picture 8">
            <a:extLst>
              <a:ext uri="{FF2B5EF4-FFF2-40B4-BE49-F238E27FC236}">
                <a16:creationId xmlns:a16="http://schemas.microsoft.com/office/drawing/2014/main" id="{4B9BB0DA-E199-8406-D1F0-B96389BFC2C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9596" y="319596"/>
            <a:ext cx="11558726" cy="6249880"/>
          </a:xfrm>
          <a:prstGeom prst="rect">
            <a:avLst/>
          </a:prstGeom>
        </p:spPr>
      </p:pic>
    </p:spTree>
    <p:extLst>
      <p:ext uri="{BB962C8B-B14F-4D97-AF65-F5344CB8AC3E}">
        <p14:creationId xmlns:p14="http://schemas.microsoft.com/office/powerpoint/2010/main" val="15939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9"/>
                                        </p:tgtEl>
                                      </p:cBhvr>
                                    </p:animEffect>
                                    <p:set>
                                      <p:cBhvr>
                                        <p:cTn id="7"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919680" y="337298"/>
            <a:ext cx="3139440" cy="729589"/>
          </a:xfrm>
        </p:spPr>
        <p:txBody>
          <a:bodyPr/>
          <a:lstStyle/>
          <a:p>
            <a:r>
              <a:rPr lang="en-US" i="1" dirty="0"/>
              <a:t>Methodology</a:t>
            </a:r>
            <a:r>
              <a:rPr lang="en-US" dirty="0"/>
              <a:t>:</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2485748" y="1530635"/>
            <a:ext cx="1269506" cy="365125"/>
          </a:xfrm>
        </p:spPr>
        <p:txBody>
          <a:bodyPr vert="horz" lIns="91440" tIns="45720" rIns="91440" bIns="45720" rtlCol="0" anchor="t">
            <a:normAutofit fontScale="77500" lnSpcReduction="20000"/>
          </a:bodyPr>
          <a:lstStyle/>
          <a:p>
            <a:r>
              <a:rPr lang="en-US" b="1" i="1" dirty="0"/>
              <a:t>DATA ETL</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2485748" y="1860060"/>
            <a:ext cx="8868051" cy="557950"/>
          </a:xfrm>
        </p:spPr>
        <p:txBody>
          <a:bodyPr>
            <a:normAutofit/>
          </a:bodyPr>
          <a:lstStyle/>
          <a:p>
            <a:r>
              <a:rPr lang="en-US" dirty="0"/>
              <a:t>Extract, Transform and load the data into POWER BI</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p:txBody>
          <a:bodyPr>
            <a:normAutofit fontScale="92500" lnSpcReduction="10000"/>
          </a:bodyPr>
          <a:lstStyle/>
          <a:p>
            <a:r>
              <a:rPr lang="en-US" i="1" dirty="0"/>
              <a:t>DATA INTEGRATION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p:txBody>
          <a:bodyPr/>
          <a:lstStyle/>
          <a:p>
            <a:r>
              <a:rPr lang="en-US" dirty="0"/>
              <a:t>Integrate data from various sources into POWER BI.</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1775534" y="3730227"/>
            <a:ext cx="9579924" cy="365125"/>
          </a:xfrm>
        </p:spPr>
        <p:txBody>
          <a:bodyPr>
            <a:normAutofit fontScale="92500" lnSpcReduction="10000"/>
          </a:bodyPr>
          <a:lstStyle/>
          <a:p>
            <a:r>
              <a:rPr lang="en-IN" i="1" dirty="0">
                <a:effectLst/>
                <a:ea typeface="Arial" panose="020B0604020202020204" pitchFamily="34" charset="0"/>
              </a:rPr>
              <a:t>DASHBOARD DESIGN</a:t>
            </a:r>
            <a:endParaRPr lang="en-US" sz="2400" i="1"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1775534" y="4059652"/>
            <a:ext cx="5007006" cy="557950"/>
          </a:xfrm>
        </p:spPr>
        <p:txBody>
          <a:bodyPr/>
          <a:lstStyle/>
          <a:p>
            <a:r>
              <a:rPr lang="en-US" dirty="0"/>
              <a:t>Collaborate with stakeholders to identify key metrics and design visually appealing dashboards.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581902"/>
            <a:ext cx="5433204" cy="412681"/>
          </a:xfrm>
        </p:spPr>
        <p:txBody>
          <a:bodyPr>
            <a:normAutofit/>
          </a:bodyPr>
          <a:lstStyle/>
          <a:p>
            <a:r>
              <a:rPr lang="en-IN" i="1" dirty="0">
                <a:effectLst/>
                <a:ea typeface="Arial" panose="020B0604020202020204" pitchFamily="34" charset="0"/>
              </a:rPr>
              <a:t>INTERACTIVITY</a:t>
            </a:r>
            <a:endParaRPr lang="en-US" sz="2400" i="1"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994583"/>
            <a:ext cx="5431971" cy="722816"/>
          </a:xfrm>
        </p:spPr>
        <p:txBody>
          <a:bodyPr/>
          <a:lstStyle/>
          <a:p>
            <a:r>
              <a:rPr lang="en-US" dirty="0"/>
              <a:t>Implement interactive features for drill-down analysis and trend exploration.</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p:txBody>
          <a:bodyPr/>
          <a:lstStyle/>
          <a:p>
            <a:r>
              <a:rPr lang="en-US"/>
              <a:t>2023</a:t>
            </a:r>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p:txBody>
          <a:bodyPr/>
          <a:lstStyle/>
          <a:p>
            <a:fld id="{B5CEABB6-07DC-46E8-9B57-56EC44A396E5}" type="slidenum">
              <a:rPr lang="en-US" smtClean="0"/>
              <a:pPr/>
              <a:t>5</a:t>
            </a:fld>
            <a:endParaRPr lang="en-US" dirty="0"/>
          </a:p>
        </p:txBody>
      </p:sp>
      <p:pic>
        <p:nvPicPr>
          <p:cNvPr id="13" name="Picture 12">
            <a:extLst>
              <a:ext uri="{FF2B5EF4-FFF2-40B4-BE49-F238E27FC236}">
                <a16:creationId xmlns:a16="http://schemas.microsoft.com/office/drawing/2014/main" id="{E99DA365-5AC4-B9BC-47DF-CB7193BC46A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35006" y="392310"/>
            <a:ext cx="11301274" cy="5964040"/>
          </a:xfrm>
          <a:prstGeom prst="rect">
            <a:avLst/>
          </a:prstGeom>
        </p:spPr>
      </p:pic>
      <p:sp>
        <p:nvSpPr>
          <p:cNvPr id="14" name="TextBox 13">
            <a:extLst>
              <a:ext uri="{FF2B5EF4-FFF2-40B4-BE49-F238E27FC236}">
                <a16:creationId xmlns:a16="http://schemas.microsoft.com/office/drawing/2014/main" id="{EA50C72D-11A6-E15F-8382-AAD68EB2383E}"/>
              </a:ext>
            </a:extLst>
          </p:cNvPr>
          <p:cNvSpPr txBox="1"/>
          <p:nvPr/>
        </p:nvSpPr>
        <p:spPr>
          <a:xfrm>
            <a:off x="880791" y="6858000"/>
            <a:ext cx="10430418" cy="230832"/>
          </a:xfrm>
          <a:prstGeom prst="rect">
            <a:avLst/>
          </a:prstGeom>
          <a:noFill/>
        </p:spPr>
        <p:txBody>
          <a:bodyPr wrap="square" rtlCol="0">
            <a:spAutoFit/>
          </a:bodyPr>
          <a:lstStyle/>
          <a:p>
            <a:r>
              <a:rPr lang="en-US" sz="900">
                <a:hlinkClick r:id="rId3" tooltip="https://www.picpedia.org/chalkboard/m/methodology.html"/>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84494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6676008" y="1152771"/>
            <a:ext cx="5220070" cy="846301"/>
          </a:xfrm>
        </p:spPr>
        <p:txBody>
          <a:bodyPr/>
          <a:lstStyle/>
          <a:p>
            <a:r>
              <a:rPr lang="en-US" dirty="0"/>
              <a:t>Expected Outcomes:</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1331650" y="2469515"/>
            <a:ext cx="9161756" cy="365125"/>
          </a:xfrm>
        </p:spPr>
        <p:txBody>
          <a:bodyPr vert="horz" lIns="91440" tIns="45720" rIns="91440" bIns="45720" rtlCol="0" anchor="t">
            <a:noAutofit/>
          </a:bodyPr>
          <a:lstStyle/>
          <a:p>
            <a:r>
              <a:rPr lang="en-US" b="1" i="1" noProof="1">
                <a:solidFill>
                  <a:schemeClr val="tx1"/>
                </a:solidFill>
              </a:rPr>
              <a:t>Interactivity</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4199138" y="2733743"/>
            <a:ext cx="7154662" cy="695257"/>
          </a:xfrm>
        </p:spPr>
        <p:txBody>
          <a:bodyPr>
            <a:normAutofit lnSpcReduction="10000"/>
          </a:bodyPr>
          <a:lstStyle/>
          <a:p>
            <a:r>
              <a:rPr lang="en-US" b="1" i="1" noProof="1">
                <a:latin typeface="-apple-system"/>
              </a:rPr>
              <a:t>Interactive dashboard using the visualization tool POWER BI to help the executive and </a:t>
            </a:r>
            <a:r>
              <a:rPr lang="en-US" b="1" i="1" dirty="0">
                <a:solidFill>
                  <a:schemeClr val="tx1"/>
                </a:solidFill>
                <a:effectLst/>
                <a:latin typeface="-apple-system"/>
              </a:rPr>
              <a:t> empower decision-making processes within the medical insurance company, enabling better healthcare management and customer service.</a:t>
            </a:r>
            <a:endParaRPr lang="en-US" b="1" i="1" noProof="1">
              <a:solidFill>
                <a:schemeClr val="tx1"/>
              </a:solidFill>
              <a:latin typeface="-apple-system"/>
            </a:endParaRP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1411550" y="3569311"/>
            <a:ext cx="9943908" cy="365125"/>
          </a:xfrm>
        </p:spPr>
        <p:txBody>
          <a:bodyPr vert="horz" lIns="91440" tIns="45720" rIns="91440" bIns="45720" rtlCol="0" anchor="t">
            <a:noAutofit/>
          </a:bodyPr>
          <a:lstStyle/>
          <a:p>
            <a:r>
              <a:rPr lang="en-US" b="1" i="1" noProof="1">
                <a:solidFill>
                  <a:schemeClr val="tx1"/>
                </a:solidFill>
              </a:rPr>
              <a:t>Decision making</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4119240" y="3898736"/>
            <a:ext cx="7234559" cy="557950"/>
          </a:xfrm>
        </p:spPr>
        <p:txBody>
          <a:bodyPr>
            <a:normAutofit/>
          </a:bodyPr>
          <a:lstStyle/>
          <a:p>
            <a:r>
              <a:rPr lang="en-US" noProof="1"/>
              <a:t>Enhanced decision-making through visual representation of key metrics</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a:xfrm>
            <a:off x="1411550" y="4669107"/>
            <a:ext cx="9943908" cy="365125"/>
          </a:xfrm>
        </p:spPr>
        <p:txBody>
          <a:bodyPr vert="horz" lIns="91440" tIns="45720" rIns="91440" bIns="45720" rtlCol="0" anchor="t">
            <a:normAutofit fontScale="92500" lnSpcReduction="10000"/>
          </a:bodyPr>
          <a:lstStyle/>
          <a:p>
            <a:r>
              <a:rPr lang="en-US" b="1" i="1" noProof="1">
                <a:solidFill>
                  <a:schemeClr val="tx1"/>
                </a:solidFill>
              </a:rPr>
              <a:t>Team synergy</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4199138" y="4998532"/>
            <a:ext cx="7154661" cy="557950"/>
          </a:xfrm>
        </p:spPr>
        <p:txBody>
          <a:bodyPr>
            <a:normAutofit/>
          </a:bodyPr>
          <a:lstStyle/>
          <a:p>
            <a:r>
              <a:rPr lang="en-US" noProof="1"/>
              <a:t>Enhanced decision-making through visual representation of key metrics</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p:txBody>
          <a:bodyPr/>
          <a:lstStyle/>
          <a:p>
            <a:r>
              <a:rPr lang="en-US"/>
              <a:t>2023</a:t>
            </a:r>
            <a:endParaRPr lang="en-US" dirty="0"/>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p:txBody>
          <a:bodyPr/>
          <a:lstStyle/>
          <a:p>
            <a:r>
              <a:rPr lang="en-US" dirty="0"/>
              <a:t>Pitch Deck</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p:txBody>
          <a:bodyPr/>
          <a:lstStyle/>
          <a:p>
            <a:fld id="{19B51A1E-902D-48AF-9020-955120F399B6}" type="slidenum">
              <a:rPr lang="en-US" smtClean="0"/>
              <a:pPr/>
              <a:t>6</a:t>
            </a:fld>
            <a:endParaRPr lang="en-US" dirty="0"/>
          </a:p>
        </p:txBody>
      </p:sp>
      <p:pic>
        <p:nvPicPr>
          <p:cNvPr id="12" name="Picture 11">
            <a:extLst>
              <a:ext uri="{FF2B5EF4-FFF2-40B4-BE49-F238E27FC236}">
                <a16:creationId xmlns:a16="http://schemas.microsoft.com/office/drawing/2014/main" id="{D76FDB0D-FC29-B4EB-350B-1FC5A126D43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9903" y="254080"/>
            <a:ext cx="11452193" cy="6349839"/>
          </a:xfrm>
          <a:prstGeom prst="rect">
            <a:avLst/>
          </a:prstGeom>
        </p:spPr>
      </p:pic>
    </p:spTree>
    <p:extLst>
      <p:ext uri="{BB962C8B-B14F-4D97-AF65-F5344CB8AC3E}">
        <p14:creationId xmlns:p14="http://schemas.microsoft.com/office/powerpoint/2010/main" val="206939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30F701A-3D8A-8B40-66E8-E5CD9C5D638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62594" y="1902426"/>
            <a:ext cx="1125794" cy="1050741"/>
          </a:xfrm>
          <a:prstGeom prst="rect">
            <a:avLst/>
          </a:prstGeom>
        </p:spPr>
      </p:pic>
      <p:pic>
        <p:nvPicPr>
          <p:cNvPr id="17" name="Picture 16">
            <a:extLst>
              <a:ext uri="{FF2B5EF4-FFF2-40B4-BE49-F238E27FC236}">
                <a16:creationId xmlns:a16="http://schemas.microsoft.com/office/drawing/2014/main" id="{47DBAEB5-ED60-68AC-FE60-7F7C774E843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093887" y="1814268"/>
            <a:ext cx="1002113" cy="1161616"/>
          </a:xfrm>
          <a:prstGeom prst="rect">
            <a:avLst/>
          </a:prstGeom>
        </p:spPr>
      </p:pic>
      <p:pic>
        <p:nvPicPr>
          <p:cNvPr id="14" name="Picture 13">
            <a:extLst>
              <a:ext uri="{FF2B5EF4-FFF2-40B4-BE49-F238E27FC236}">
                <a16:creationId xmlns:a16="http://schemas.microsoft.com/office/drawing/2014/main" id="{855519B9-6B38-9357-69E7-503E2C477D0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571348" y="1814268"/>
            <a:ext cx="930146" cy="1128998"/>
          </a:xfrm>
          <a:prstGeom prst="rect">
            <a:avLst/>
          </a:prstGeo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p:txBody>
          <a:bodyPr/>
          <a:lstStyle/>
          <a:p>
            <a:r>
              <a:rPr lang="en-US" b="1" dirty="0"/>
              <a:t>Tools and Technologies: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p:txBody>
          <a:bodyPr/>
          <a:lstStyle/>
          <a:p>
            <a:r>
              <a:rPr lang="en-US" dirty="0"/>
              <a:t>POWER BI</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p:txBody>
          <a:bodyPr vert="horz" lIns="91440" tIns="45720" rIns="91440" bIns="45720" rtlCol="0" anchor="t">
            <a:normAutofit/>
          </a:bodyPr>
          <a:lstStyle/>
          <a:p>
            <a:r>
              <a:rPr lang="en-US" i="1" noProof="1"/>
              <a:t>POWER BI for dashboard development</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p:txBody>
          <a:bodyPr/>
          <a:lstStyle/>
          <a:p>
            <a:r>
              <a:rPr lang="en-US" dirty="0"/>
              <a:t>jupyter</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p:txBody>
          <a:bodyPr/>
          <a:lstStyle/>
          <a:p>
            <a:r>
              <a:rPr lang="en-US" i="1" dirty="0"/>
              <a:t>For data clean up and feature selection</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p:txBody>
          <a:bodyPr vert="horz" lIns="91440" tIns="45720" rIns="91440" bIns="45720" rtlCol="0" anchor="b">
            <a:normAutofit/>
          </a:bodyPr>
          <a:lstStyle/>
          <a:p>
            <a:r>
              <a:rPr lang="en-US" dirty="0"/>
              <a:t>Excel</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p:txBody>
          <a:bodyPr/>
          <a:lstStyle/>
          <a:p>
            <a:r>
              <a:rPr lang="en-US" i="1" noProof="1"/>
              <a:t>For documenting the data which will be loaded in other tools</a:t>
            </a:r>
            <a:endParaRPr lang="en-US" i="1"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p:txBody>
          <a:bodyPr/>
          <a:lstStyle/>
          <a:p>
            <a:r>
              <a:rPr lang="en-US"/>
              <a:t>2023</a:t>
            </a:r>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13" name="Picture 12">
            <a:extLst>
              <a:ext uri="{FF2B5EF4-FFF2-40B4-BE49-F238E27FC236}">
                <a16:creationId xmlns:a16="http://schemas.microsoft.com/office/drawing/2014/main" id="{F6C41B09-D2AD-FA81-8287-4E6513DBC90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42043" y="0"/>
            <a:ext cx="11807302" cy="6858000"/>
          </a:xfrm>
          <a:prstGeom prst="rect">
            <a:avLst/>
          </a:prstGeom>
        </p:spPr>
      </p:pic>
    </p:spTree>
    <p:extLst>
      <p:ext uri="{BB962C8B-B14F-4D97-AF65-F5344CB8AC3E}">
        <p14:creationId xmlns:p14="http://schemas.microsoft.com/office/powerpoint/2010/main" val="212117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p:txBody>
          <a:bodyPr/>
          <a:lstStyle/>
          <a:p>
            <a:r>
              <a:rPr lang="en-US" b="1" i="1" dirty="0">
                <a:solidFill>
                  <a:schemeClr val="bg1"/>
                </a:solidFill>
              </a:rPr>
              <a:t>Risks and Challenges:</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type="body" idx="1"/>
          </p:nvPr>
        </p:nvSpPr>
        <p:spPr>
          <a:xfrm>
            <a:off x="925943" y="3064615"/>
            <a:ext cx="3531602" cy="823912"/>
          </a:xfrm>
        </p:spPr>
        <p:txBody>
          <a:bodyPr/>
          <a:lstStyle/>
          <a:p>
            <a:r>
              <a:rPr lang="en-US" sz="2800" b="1" i="1" dirty="0">
                <a:solidFill>
                  <a:schemeClr val="bg1"/>
                </a:solidFill>
              </a:rPr>
              <a:t>integration</a:t>
            </a:r>
          </a:p>
        </p:txBody>
      </p:sp>
      <p:sp>
        <p:nvSpPr>
          <p:cNvPr id="10" name="Text Placeholder 9">
            <a:extLst>
              <a:ext uri="{FF2B5EF4-FFF2-40B4-BE49-F238E27FC236}">
                <a16:creationId xmlns:a16="http://schemas.microsoft.com/office/drawing/2014/main" id="{7C7E7B18-D05F-4C44-8718-8C671160FC98}"/>
              </a:ext>
            </a:extLst>
          </p:cNvPr>
          <p:cNvSpPr>
            <a:spLocks noGrp="1"/>
          </p:cNvSpPr>
          <p:nvPr>
            <p:ph type="body" idx="15"/>
          </p:nvPr>
        </p:nvSpPr>
        <p:spPr/>
        <p:txBody>
          <a:bodyPr/>
          <a:lstStyle/>
          <a:p>
            <a:r>
              <a:rPr lang="en-US" sz="2800" b="1" i="1" dirty="0">
                <a:solidFill>
                  <a:schemeClr val="bg1"/>
                </a:solidFill>
              </a:rPr>
              <a:t>DATA</a:t>
            </a:r>
          </a:p>
        </p:txBody>
      </p:sp>
      <p:sp>
        <p:nvSpPr>
          <p:cNvPr id="11" name="Text Placeholder 10">
            <a:extLst>
              <a:ext uri="{FF2B5EF4-FFF2-40B4-BE49-F238E27FC236}">
                <a16:creationId xmlns:a16="http://schemas.microsoft.com/office/drawing/2014/main" id="{C4EAD5C6-02F0-4D27-8D85-1BD5EA833D6F}"/>
              </a:ext>
            </a:extLst>
          </p:cNvPr>
          <p:cNvSpPr>
            <a:spLocks noGrp="1"/>
          </p:cNvSpPr>
          <p:nvPr>
            <p:ph type="body" idx="16"/>
          </p:nvPr>
        </p:nvSpPr>
        <p:spPr/>
        <p:txBody>
          <a:bodyPr/>
          <a:lstStyle/>
          <a:p>
            <a:r>
              <a:rPr lang="en-US" sz="2800" b="1" i="1" dirty="0">
                <a:solidFill>
                  <a:schemeClr val="bg1"/>
                </a:solidFill>
              </a:rPr>
              <a:t>user</a:t>
            </a:r>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sz="half" idx="2"/>
          </p:nvPr>
        </p:nvSpPr>
        <p:spPr>
          <a:xfrm>
            <a:off x="1129698" y="4830313"/>
            <a:ext cx="3124093" cy="913377"/>
          </a:xfrm>
        </p:spPr>
        <p:txBody>
          <a:bodyPr>
            <a:noAutofit/>
          </a:bodyPr>
          <a:lstStyle/>
          <a:p>
            <a:r>
              <a:rPr lang="en-US" b="1" i="1" dirty="0">
                <a:solidFill>
                  <a:schemeClr val="bg1"/>
                </a:solidFill>
              </a:rPr>
              <a:t>Integration challenges may arise while connecting to diverse data sources</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sz="quarter" idx="4"/>
          </p:nvPr>
        </p:nvSpPr>
        <p:spPr>
          <a:xfrm>
            <a:off x="5015884" y="4827166"/>
            <a:ext cx="1700602" cy="1445660"/>
          </a:xfrm>
        </p:spPr>
        <p:txBody>
          <a:bodyPr>
            <a:normAutofit fontScale="92500"/>
          </a:bodyPr>
          <a:lstStyle/>
          <a:p>
            <a:r>
              <a:rPr lang="en-US" b="1" i="1" dirty="0">
                <a:solidFill>
                  <a:schemeClr val="bg1"/>
                </a:solidFill>
              </a:rPr>
              <a:t>Data size is big and may lag the computer</a:t>
            </a:r>
          </a:p>
        </p:txBody>
      </p:sp>
      <p:sp>
        <p:nvSpPr>
          <p:cNvPr id="24" name="Content Placeholder 23">
            <a:extLst>
              <a:ext uri="{FF2B5EF4-FFF2-40B4-BE49-F238E27FC236}">
                <a16:creationId xmlns:a16="http://schemas.microsoft.com/office/drawing/2014/main" id="{5AA25980-D334-4FC0-9091-936E53B8D321}"/>
              </a:ext>
            </a:extLst>
          </p:cNvPr>
          <p:cNvSpPr>
            <a:spLocks noGrp="1"/>
          </p:cNvSpPr>
          <p:nvPr>
            <p:ph sz="half" idx="14"/>
          </p:nvPr>
        </p:nvSpPr>
        <p:spPr>
          <a:xfrm>
            <a:off x="7938210" y="4827166"/>
            <a:ext cx="3124093" cy="823912"/>
          </a:xfrm>
        </p:spPr>
        <p:txBody>
          <a:bodyPr/>
          <a:lstStyle/>
          <a:p>
            <a:r>
              <a:rPr lang="en-US" i="1" dirty="0">
                <a:solidFill>
                  <a:schemeClr val="bg1"/>
                </a:solidFill>
              </a:rPr>
              <a:t>Ensuring data accuracy and consistency across dashboards.</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p:txBody>
          <a:bodyPr/>
          <a:lstStyle/>
          <a:p>
            <a:r>
              <a:rPr lang="en-US" dirty="0"/>
              <a:t>2023</a:t>
            </a:r>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12" name="Picture 11">
            <a:extLst>
              <a:ext uri="{FF2B5EF4-FFF2-40B4-BE49-F238E27FC236}">
                <a16:creationId xmlns:a16="http://schemas.microsoft.com/office/drawing/2014/main" id="{C0522D7B-380A-8DDC-C70A-1AA7C26FA3D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7758" y="204187"/>
            <a:ext cx="11576482" cy="6498454"/>
          </a:xfrm>
          <a:prstGeom prst="rect">
            <a:avLst/>
          </a:prstGeom>
        </p:spPr>
      </p:pic>
      <p:sp>
        <p:nvSpPr>
          <p:cNvPr id="13" name="TextBox 12">
            <a:extLst>
              <a:ext uri="{FF2B5EF4-FFF2-40B4-BE49-F238E27FC236}">
                <a16:creationId xmlns:a16="http://schemas.microsoft.com/office/drawing/2014/main" id="{E3D61AF4-F53A-08B5-7182-9379A577FB62}"/>
              </a:ext>
            </a:extLst>
          </p:cNvPr>
          <p:cNvSpPr txBox="1"/>
          <p:nvPr/>
        </p:nvSpPr>
        <p:spPr>
          <a:xfrm>
            <a:off x="0" y="6854952"/>
            <a:ext cx="12192000" cy="230832"/>
          </a:xfrm>
          <a:prstGeom prst="rect">
            <a:avLst/>
          </a:prstGeom>
          <a:noFill/>
        </p:spPr>
        <p:txBody>
          <a:bodyPr wrap="square" rtlCol="0">
            <a:spAutoFit/>
          </a:bodyPr>
          <a:lstStyle/>
          <a:p>
            <a:r>
              <a:rPr lang="en-US" sz="900">
                <a:hlinkClick r:id="rId3" tooltip="https://www.uni-med.net/fr/projet-sagesse-etat-de-lart-et-defis-futurs/"/>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4048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1DF67-D686-7597-5664-00455F71D33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16C8F80-A34C-253F-DB8D-7A30B9E08287}"/>
              </a:ext>
            </a:extLst>
          </p:cNvPr>
          <p:cNvSpPr>
            <a:spLocks noGrp="1"/>
          </p:cNvSpPr>
          <p:nvPr>
            <p:ph idx="1"/>
          </p:nvPr>
        </p:nvSpPr>
        <p:spPr>
          <a:xfrm>
            <a:off x="677334" y="2160589"/>
            <a:ext cx="6620111" cy="3880773"/>
          </a:xfrm>
        </p:spPr>
        <p:txBody>
          <a:bodyPr>
            <a:normAutofit/>
          </a:bodyPr>
          <a:lstStyle/>
          <a:p>
            <a:r>
              <a:rPr lang="en-US" sz="2400" i="1" dirty="0"/>
              <a:t>This project is poised to empower </a:t>
            </a:r>
            <a:r>
              <a:rPr lang="en-US" sz="2400" b="1" i="1" u="sng" dirty="0">
                <a:solidFill>
                  <a:schemeClr val="accent2">
                    <a:lumMod val="75000"/>
                  </a:schemeClr>
                </a:solidFill>
                <a:effectLst/>
                <a:latin typeface="-apple-system"/>
              </a:rPr>
              <a:t>Medical Insurance Cost</a:t>
            </a:r>
            <a:r>
              <a:rPr lang="en-US" sz="2400" i="1" dirty="0"/>
              <a:t>. with visually engaging and informative dashboards, facilitating quicker and more informed decision-making. The dashboards will be tailored to the specific needs of the organization, ensuring a user-friendly experience that promotes data-driven decision culture.</a:t>
            </a:r>
          </a:p>
        </p:txBody>
      </p:sp>
      <p:sp>
        <p:nvSpPr>
          <p:cNvPr id="4" name="Date Placeholder 3">
            <a:extLst>
              <a:ext uri="{FF2B5EF4-FFF2-40B4-BE49-F238E27FC236}">
                <a16:creationId xmlns:a16="http://schemas.microsoft.com/office/drawing/2014/main" id="{EDDBC825-D8C6-C57D-D36C-909BA08C485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D7FCE43-496C-35D8-5D9C-D622DA062E2E}"/>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9A23CF5B-AA22-2A43-D63A-5EEDAB9D7061}"/>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9" name="Picture 8">
            <a:extLst>
              <a:ext uri="{FF2B5EF4-FFF2-40B4-BE49-F238E27FC236}">
                <a16:creationId xmlns:a16="http://schemas.microsoft.com/office/drawing/2014/main" id="{352972C5-64F1-5EDF-9767-81CCB6D4382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4168" y="408760"/>
            <a:ext cx="10633875" cy="5815164"/>
          </a:xfrm>
          <a:prstGeom prst="rect">
            <a:avLst/>
          </a:prstGeom>
        </p:spPr>
      </p:pic>
      <p:sp>
        <p:nvSpPr>
          <p:cNvPr id="10" name="TextBox 9">
            <a:extLst>
              <a:ext uri="{FF2B5EF4-FFF2-40B4-BE49-F238E27FC236}">
                <a16:creationId xmlns:a16="http://schemas.microsoft.com/office/drawing/2014/main" id="{6D5C5F89-84B7-5930-C754-CD38A14E9C20}"/>
              </a:ext>
            </a:extLst>
          </p:cNvPr>
          <p:cNvSpPr txBox="1"/>
          <p:nvPr/>
        </p:nvSpPr>
        <p:spPr>
          <a:xfrm>
            <a:off x="880791" y="6858000"/>
            <a:ext cx="10430418" cy="230832"/>
          </a:xfrm>
          <a:prstGeom prst="rect">
            <a:avLst/>
          </a:prstGeom>
          <a:noFill/>
        </p:spPr>
        <p:txBody>
          <a:bodyPr wrap="square" rtlCol="0">
            <a:spAutoFit/>
          </a:bodyPr>
          <a:lstStyle/>
          <a:p>
            <a:r>
              <a:rPr lang="en-US" sz="900">
                <a:hlinkClick r:id="rId3" tooltip="https://www.picpedia.org/chalkboard/c/conclusions.html"/>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202836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9"/>
                                        </p:tgtEl>
                                      </p:cBhvr>
                                    </p:animEffect>
                                    <p:set>
                                      <p:cBhvr>
                                        <p:cTn id="7"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3.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458</TotalTime>
  <Words>556</Words>
  <Application>Microsoft Office PowerPoint</Application>
  <PresentationFormat>Widescreen</PresentationFormat>
  <Paragraphs>91</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-apple-system</vt:lpstr>
      <vt:lpstr>Arial</vt:lpstr>
      <vt:lpstr>Bahnschrift Light</vt:lpstr>
      <vt:lpstr>Calibri</vt:lpstr>
      <vt:lpstr>Trebuchet MS</vt:lpstr>
      <vt:lpstr>Wingdings 3</vt:lpstr>
      <vt:lpstr>Facet</vt:lpstr>
      <vt:lpstr>Dashboard Of : Medical Insurance Cost</vt:lpstr>
      <vt:lpstr>Executive Summary:</vt:lpstr>
      <vt:lpstr>PROBLEM Statement :</vt:lpstr>
      <vt:lpstr>Data sources</vt:lpstr>
      <vt:lpstr>Methodology:</vt:lpstr>
      <vt:lpstr>Expected Outcomes:</vt:lpstr>
      <vt:lpstr>Tools and Technologies:</vt:lpstr>
      <vt:lpstr>Risks and Challenges:</vt:lpstr>
      <vt:lpstr>Conclusion: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KRITIN OKHANDIAR-180937126</dc:creator>
  <cp:lastModifiedBy>Sudip giri</cp:lastModifiedBy>
  <cp:revision>19</cp:revision>
  <dcterms:created xsi:type="dcterms:W3CDTF">2024-01-18T13:12:40Z</dcterms:created>
  <dcterms:modified xsi:type="dcterms:W3CDTF">2024-01-22T09:13:53Z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